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61" r:id="rId5"/>
    <p:sldId id="262" r:id="rId6"/>
    <p:sldId id="263" r:id="rId7"/>
    <p:sldId id="258" r:id="rId8"/>
    <p:sldId id="264" r:id="rId9"/>
    <p:sldId id="265" r:id="rId10"/>
    <p:sldId id="266" r:id="rId11"/>
    <p:sldId id="267" r:id="rId12"/>
    <p:sldId id="268" r:id="rId13"/>
    <p:sldId id="269" r:id="rId14"/>
    <p:sldId id="270" r:id="rId15"/>
    <p:sldId id="257"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80" d="100"/>
          <a:sy n="80" d="100"/>
        </p:scale>
        <p:origin x="3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3/6/2018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637674"/>
            <a:ext cx="8915399" cy="2262781"/>
          </a:xfrm>
        </p:spPr>
        <p:txBody>
          <a:bodyPr/>
          <a:lstStyle/>
          <a:p>
            <a:pPr algn="ctr"/>
            <a:r>
              <a:rPr lang="en-CA" b="1" dirty="0" smtClean="0"/>
              <a:t>Religion as Social Action</a:t>
            </a:r>
            <a:br>
              <a:rPr lang="en-CA" b="1" dirty="0" smtClean="0"/>
            </a:br>
            <a:r>
              <a:rPr lang="en-CA" b="1" dirty="0" smtClean="0"/>
              <a:t>Max Weber</a:t>
            </a:r>
            <a:endParaRPr lang="en-CA" b="1" dirty="0"/>
          </a:p>
        </p:txBody>
      </p:sp>
      <p:sp>
        <p:nvSpPr>
          <p:cNvPr id="3" name="Subtitle 2"/>
          <p:cNvSpPr>
            <a:spLocks noGrp="1"/>
          </p:cNvSpPr>
          <p:nvPr>
            <p:ph type="subTitle" idx="1"/>
          </p:nvPr>
        </p:nvSpPr>
        <p:spPr/>
        <p:txBody>
          <a:bodyPr>
            <a:normAutofit/>
          </a:bodyPr>
          <a:lstStyle/>
          <a:p>
            <a:r>
              <a:rPr lang="en-CA" sz="2400" b="1" dirty="0" smtClean="0"/>
              <a:t>RELS 1210 – Class 15</a:t>
            </a:r>
          </a:p>
          <a:p>
            <a:r>
              <a:rPr lang="en-CA" sz="2400" b="1" dirty="0" smtClean="0"/>
              <a:t>Mandy MacArthur</a:t>
            </a:r>
            <a:endParaRPr lang="en-CA" sz="2400" b="1" dirty="0"/>
          </a:p>
        </p:txBody>
      </p:sp>
    </p:spTree>
    <p:extLst>
      <p:ext uri="{BB962C8B-B14F-4D97-AF65-F5344CB8AC3E}">
        <p14:creationId xmlns:p14="http://schemas.microsoft.com/office/powerpoint/2010/main" val="1870752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t>Theorists so far…</a:t>
            </a:r>
            <a:endParaRPr lang="en-CA" b="1" dirty="0"/>
          </a:p>
        </p:txBody>
      </p:sp>
      <p:sp>
        <p:nvSpPr>
          <p:cNvPr id="3" name="Content Placeholder 2"/>
          <p:cNvSpPr>
            <a:spLocks noGrp="1"/>
          </p:cNvSpPr>
          <p:nvPr>
            <p:ph idx="1"/>
          </p:nvPr>
        </p:nvSpPr>
        <p:spPr>
          <a:xfrm>
            <a:off x="2228265" y="1264554"/>
            <a:ext cx="9682998" cy="5473129"/>
          </a:xfrm>
        </p:spPr>
        <p:txBody>
          <a:bodyPr>
            <a:normAutofit/>
          </a:bodyPr>
          <a:lstStyle/>
          <a:p>
            <a:r>
              <a:rPr lang="en-CA" sz="2400" b="1" dirty="0" smtClean="0"/>
              <a:t>So, at this point, what do all the theorists say about religion?</a:t>
            </a:r>
          </a:p>
          <a:p>
            <a:r>
              <a:rPr lang="en-CA" sz="2400" b="1" u="sng" dirty="0" smtClean="0"/>
              <a:t>Tylor &amp; Frazer </a:t>
            </a:r>
            <a:r>
              <a:rPr lang="en-CA" sz="2400" b="1" dirty="0" smtClean="0"/>
              <a:t>= animism &amp; magic as a response to the primitive natural world (historical) </a:t>
            </a:r>
          </a:p>
          <a:p>
            <a:r>
              <a:rPr lang="en-CA" sz="2400" b="1" dirty="0" smtClean="0"/>
              <a:t>Conclusions highlight evolution/development over time</a:t>
            </a:r>
          </a:p>
          <a:p>
            <a:r>
              <a:rPr lang="en-CA" sz="2400" b="1" u="sng" dirty="0" smtClean="0"/>
              <a:t>Freud</a:t>
            </a:r>
            <a:r>
              <a:rPr lang="en-CA" sz="2400" b="1" dirty="0" smtClean="0"/>
              <a:t> = neurosis as a response to our unconscious mind, need for father figure/protection (functionalist)</a:t>
            </a:r>
          </a:p>
          <a:p>
            <a:r>
              <a:rPr lang="en-CA" sz="2400" b="1" u="sng" dirty="0" smtClean="0"/>
              <a:t>Durkheim</a:t>
            </a:r>
            <a:r>
              <a:rPr lang="en-CA" sz="2400" b="1" dirty="0" smtClean="0"/>
              <a:t> = creates and is dependent upon society, sense of community and purpose through belonging (functionalist)</a:t>
            </a:r>
          </a:p>
          <a:p>
            <a:r>
              <a:rPr lang="en-CA" sz="2400" b="1" u="sng" dirty="0" smtClean="0"/>
              <a:t>Marx</a:t>
            </a:r>
            <a:r>
              <a:rPr lang="en-CA" sz="2400" b="1" dirty="0" smtClean="0"/>
              <a:t> = illusion used to distract in order to perpetuate class division, alienates us from our true potential selves (functionalist)</a:t>
            </a:r>
          </a:p>
          <a:p>
            <a:r>
              <a:rPr lang="en-CA" sz="2400" b="1" dirty="0" smtClean="0"/>
              <a:t>Conclusions are reductionist and simplified</a:t>
            </a:r>
            <a:endParaRPr lang="en-CA" sz="2400" b="1" dirty="0"/>
          </a:p>
        </p:txBody>
      </p:sp>
    </p:spTree>
    <p:extLst>
      <p:ext uri="{BB962C8B-B14F-4D97-AF65-F5344CB8AC3E}">
        <p14:creationId xmlns:p14="http://schemas.microsoft.com/office/powerpoint/2010/main" val="384960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2904" y="612078"/>
            <a:ext cx="8911687" cy="1280890"/>
          </a:xfrm>
        </p:spPr>
        <p:txBody>
          <a:bodyPr/>
          <a:lstStyle/>
          <a:p>
            <a:r>
              <a:rPr lang="en-CA" b="1" dirty="0" smtClean="0"/>
              <a:t>Max Weber</a:t>
            </a:r>
            <a:endParaRPr lang="en-CA" b="1" dirty="0"/>
          </a:p>
        </p:txBody>
      </p:sp>
      <p:sp>
        <p:nvSpPr>
          <p:cNvPr id="3" name="Content Placeholder 2"/>
          <p:cNvSpPr>
            <a:spLocks noGrp="1"/>
          </p:cNvSpPr>
          <p:nvPr>
            <p:ph idx="1"/>
          </p:nvPr>
        </p:nvSpPr>
        <p:spPr>
          <a:xfrm>
            <a:off x="1650748" y="1532021"/>
            <a:ext cx="5929147" cy="4977063"/>
          </a:xfrm>
        </p:spPr>
        <p:txBody>
          <a:bodyPr>
            <a:normAutofit lnSpcReduction="10000"/>
          </a:bodyPr>
          <a:lstStyle/>
          <a:p>
            <a:r>
              <a:rPr lang="en-CA" sz="2400" b="1" dirty="0" smtClean="0"/>
              <a:t>Viewed religion in a much different way than the other theorists</a:t>
            </a:r>
          </a:p>
          <a:p>
            <a:r>
              <a:rPr lang="en-CA" sz="2400" b="1" dirty="0" smtClean="0"/>
              <a:t>“Society, as he saw it, is best understood as a tapestry of quite different, but tightly interwoven strands of human activity” (144)</a:t>
            </a:r>
          </a:p>
          <a:p>
            <a:r>
              <a:rPr lang="en-CA" sz="2400" b="1" dirty="0" smtClean="0"/>
              <a:t>Where they would argue that religion was merely a by-product or effect of an underlying simplified cause, her argued it could be the cause itself</a:t>
            </a:r>
          </a:p>
          <a:p>
            <a:r>
              <a:rPr lang="en-CA" sz="2400" b="1" dirty="0" smtClean="0"/>
              <a:t>It depended on each individual circumstance</a:t>
            </a:r>
            <a:endParaRPr lang="en-CA" sz="2400" b="1" dirty="0"/>
          </a:p>
        </p:txBody>
      </p:sp>
      <p:pic>
        <p:nvPicPr>
          <p:cNvPr id="1026" name="Picture 2" descr="Image result for max web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8939" y="1532021"/>
            <a:ext cx="353622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30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592924" y="624110"/>
            <a:ext cx="8911687" cy="603111"/>
          </a:xfrm>
        </p:spPr>
        <p:txBody>
          <a:bodyPr>
            <a:normAutofit fontScale="90000"/>
          </a:bodyPr>
          <a:lstStyle/>
          <a:p>
            <a:pPr algn="ctr"/>
            <a:r>
              <a:rPr lang="en-CA" b="1" dirty="0" smtClean="0"/>
              <a:t>Karl Emil Maximilian Weber</a:t>
            </a:r>
            <a:endParaRPr lang="en-CA" b="1" dirty="0"/>
          </a:p>
        </p:txBody>
      </p:sp>
      <p:sp>
        <p:nvSpPr>
          <p:cNvPr id="8" name="Content Placeholder 7"/>
          <p:cNvSpPr>
            <a:spLocks noGrp="1"/>
          </p:cNvSpPr>
          <p:nvPr>
            <p:ph sz="half" idx="1"/>
          </p:nvPr>
        </p:nvSpPr>
        <p:spPr>
          <a:xfrm>
            <a:off x="1626685" y="1363579"/>
            <a:ext cx="5387725" cy="5362074"/>
          </a:xfrm>
        </p:spPr>
        <p:txBody>
          <a:bodyPr/>
          <a:lstStyle/>
          <a:p>
            <a:r>
              <a:rPr lang="en-CA" b="1" dirty="0" smtClean="0"/>
              <a:t>1864-1920 </a:t>
            </a:r>
          </a:p>
          <a:p>
            <a:r>
              <a:rPr lang="en-CA" b="1" dirty="0" smtClean="0"/>
              <a:t>Oldest of eight children</a:t>
            </a:r>
          </a:p>
          <a:p>
            <a:r>
              <a:rPr lang="en-CA" b="1" dirty="0" smtClean="0"/>
              <a:t>Father was involved with the German government</a:t>
            </a:r>
          </a:p>
          <a:p>
            <a:r>
              <a:rPr lang="en-CA" b="1" dirty="0" smtClean="0"/>
              <a:t>Mother was highly educated, which was not the norm at that time for women and she came from a wealthy family</a:t>
            </a:r>
          </a:p>
          <a:p>
            <a:r>
              <a:rPr lang="en-CA" b="1" dirty="0" smtClean="0"/>
              <a:t>She was devoutly religious and was very concerned with working to help the poor</a:t>
            </a:r>
          </a:p>
          <a:p>
            <a:r>
              <a:rPr lang="en-CA" b="1" dirty="0" smtClean="0"/>
              <a:t>His parents disagreed and fought a lot about their values</a:t>
            </a:r>
          </a:p>
          <a:p>
            <a:r>
              <a:rPr lang="en-CA" b="1" dirty="0" smtClean="0"/>
              <a:t>Weber would grow up to share both of his parents’ attributes – w/ an interest in law and politics, but also a concern for ethics and humanitarian idealism</a:t>
            </a:r>
          </a:p>
          <a:p>
            <a:endParaRPr lang="en-CA" dirty="0"/>
          </a:p>
        </p:txBody>
      </p:sp>
      <p:pic>
        <p:nvPicPr>
          <p:cNvPr id="2050" name="Picture 2" descr="Image result for max webe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426694" y="2125663"/>
            <a:ext cx="3842599"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56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98875" y="184484"/>
            <a:ext cx="6422441" cy="6216316"/>
          </a:xfrm>
        </p:spPr>
        <p:txBody>
          <a:bodyPr>
            <a:noAutofit/>
          </a:bodyPr>
          <a:lstStyle/>
          <a:p>
            <a:r>
              <a:rPr lang="en-CA" sz="2400" dirty="0" smtClean="0"/>
              <a:t>Was a keen scholar from a young age as his household was full of engaged discussion on various topics and local scholars, philosophers, and government officials</a:t>
            </a:r>
          </a:p>
          <a:p>
            <a:r>
              <a:rPr lang="en-CA" sz="2400" dirty="0" smtClean="0"/>
              <a:t>Also studied, like Marx, at the university of Berlin and studied law and economic history</a:t>
            </a:r>
          </a:p>
          <a:p>
            <a:r>
              <a:rPr lang="en-CA" sz="2400" dirty="0" smtClean="0"/>
              <a:t>At 29, he married Marianne </a:t>
            </a:r>
            <a:r>
              <a:rPr lang="en-CA" sz="2400" dirty="0" err="1" smtClean="0"/>
              <a:t>Schitger</a:t>
            </a:r>
            <a:r>
              <a:rPr lang="en-CA" sz="2400" dirty="0" smtClean="0"/>
              <a:t> and they had an unusual marriage</a:t>
            </a:r>
          </a:p>
          <a:p>
            <a:r>
              <a:rPr lang="en-CA" sz="2400" dirty="0" smtClean="0"/>
              <a:t>They decided not only to not have children, but also to not have any sexual relations</a:t>
            </a:r>
          </a:p>
          <a:p>
            <a:r>
              <a:rPr lang="en-CA" sz="2400" dirty="0" smtClean="0"/>
              <a:t>It was a mutually platonic relationship, but would later be argued </a:t>
            </a:r>
            <a:r>
              <a:rPr lang="en-CA" sz="2400" dirty="0" smtClean="0"/>
              <a:t>as contributing </a:t>
            </a:r>
            <a:r>
              <a:rPr lang="en-CA" sz="2400" dirty="0" smtClean="0"/>
              <a:t>to his mental decay</a:t>
            </a:r>
            <a:endParaRPr lang="en-CA" sz="2400" dirty="0"/>
          </a:p>
        </p:txBody>
      </p:sp>
      <p:pic>
        <p:nvPicPr>
          <p:cNvPr id="3076" name="Picture 4" descr="maxmaria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959" y="2321074"/>
            <a:ext cx="4101558" cy="3378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707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124" y="276843"/>
            <a:ext cx="8911687" cy="1280890"/>
          </a:xfrm>
        </p:spPr>
        <p:txBody>
          <a:bodyPr/>
          <a:lstStyle/>
          <a:p>
            <a:pPr algn="ctr"/>
            <a:r>
              <a:rPr lang="en-CA" b="1" dirty="0" smtClean="0"/>
              <a:t>Strained personal relationships</a:t>
            </a:r>
            <a:endParaRPr lang="en-CA" b="1" dirty="0"/>
          </a:p>
        </p:txBody>
      </p:sp>
      <p:sp>
        <p:nvSpPr>
          <p:cNvPr id="3" name="Content Placeholder 2"/>
          <p:cNvSpPr>
            <a:spLocks noGrp="1"/>
          </p:cNvSpPr>
          <p:nvPr>
            <p:ph sz="half" idx="1"/>
          </p:nvPr>
        </p:nvSpPr>
        <p:spPr>
          <a:xfrm>
            <a:off x="1686843" y="917288"/>
            <a:ext cx="6061494" cy="5940712"/>
          </a:xfrm>
        </p:spPr>
        <p:txBody>
          <a:bodyPr>
            <a:normAutofit/>
          </a:bodyPr>
          <a:lstStyle/>
          <a:p>
            <a:r>
              <a:rPr lang="en-CA" b="1" dirty="0" smtClean="0"/>
              <a:t>He also had a strained relationship with his parents, as they fought often and he would have to choose sides</a:t>
            </a:r>
          </a:p>
          <a:p>
            <a:r>
              <a:rPr lang="en-CA" b="1" dirty="0" smtClean="0"/>
              <a:t>In the end, he would side with his mother most of the time, and this caused an estrangement from his father</a:t>
            </a:r>
          </a:p>
          <a:p>
            <a:r>
              <a:rPr lang="en-CA" b="1" dirty="0" smtClean="0"/>
              <a:t>His father had a sudden heart attack before they could reconcile</a:t>
            </a:r>
          </a:p>
          <a:p>
            <a:r>
              <a:rPr lang="en-CA" b="1" dirty="0" smtClean="0"/>
              <a:t>The stress of his personal life lead to crippling anxiety and depression, and ultimately led him to resign as a professor after multiple health issues</a:t>
            </a:r>
          </a:p>
          <a:p>
            <a:r>
              <a:rPr lang="en-CA" b="1" dirty="0" smtClean="0"/>
              <a:t>However, due to an inheritance and his own wealth, he was able to study and work on his own</a:t>
            </a:r>
          </a:p>
          <a:p>
            <a:r>
              <a:rPr lang="en-CA" b="1" dirty="0" smtClean="0"/>
              <a:t>He conducted social research and wrote over the period of 16 years</a:t>
            </a:r>
          </a:p>
          <a:p>
            <a:r>
              <a:rPr lang="en-CA" b="1" dirty="0" smtClean="0"/>
              <a:t>Including critical reviews and his analysis on religion</a:t>
            </a:r>
          </a:p>
          <a:p>
            <a:r>
              <a:rPr lang="en-CA" b="1" dirty="0" smtClean="0"/>
              <a:t>He died of pneumonia at the age of 56 in 1920</a:t>
            </a:r>
            <a:endParaRPr lang="en-CA" b="1" dirty="0"/>
          </a:p>
        </p:txBody>
      </p:sp>
      <p:pic>
        <p:nvPicPr>
          <p:cNvPr id="4098" name="Picture 2" descr="Image result for max webe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17853" y="1557733"/>
            <a:ext cx="3886758" cy="4646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410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6707" y="1375609"/>
            <a:ext cx="8915400" cy="5181601"/>
          </a:xfrm>
        </p:spPr>
        <p:txBody>
          <a:bodyPr>
            <a:noAutofit/>
          </a:bodyPr>
          <a:lstStyle/>
          <a:p>
            <a:r>
              <a:rPr lang="en-CA" sz="2400" b="1" dirty="0" smtClean="0"/>
              <a:t>Weber’s work is often thought of as a dialogue with the ghost of Karl Marx</a:t>
            </a:r>
          </a:p>
          <a:p>
            <a:r>
              <a:rPr lang="en-CA" sz="2400" b="1" dirty="0" smtClean="0"/>
              <a:t>Highly influenced by Marxist materialistic thought</a:t>
            </a:r>
          </a:p>
          <a:p>
            <a:r>
              <a:rPr lang="en-CA" sz="2400" b="1" dirty="0" smtClean="0"/>
              <a:t>He rejected both Hegel’s idealism AND Marx’s materialism</a:t>
            </a:r>
          </a:p>
          <a:p>
            <a:r>
              <a:rPr lang="en-CA" sz="2400" b="1" dirty="0" smtClean="0"/>
              <a:t>He believed that religion has its own independent “voice”</a:t>
            </a:r>
          </a:p>
          <a:p>
            <a:r>
              <a:rPr lang="en-CA" sz="2400" b="1" dirty="0" smtClean="0"/>
              <a:t>Refused to actually define religion, but he saw it as </a:t>
            </a:r>
            <a:r>
              <a:rPr lang="en-CA" sz="2400" b="1" i="1" u="sng" dirty="0" smtClean="0"/>
              <a:t>expressing humanity’s ongoing attempt to impose order and discern meaning</a:t>
            </a:r>
          </a:p>
          <a:p>
            <a:r>
              <a:rPr lang="en-CA" sz="2400" b="1" dirty="0" smtClean="0"/>
              <a:t>Used the sociological method to investigate religion, but acknowledged it had its issues…</a:t>
            </a:r>
            <a:endParaRPr lang="en-CA" sz="2400" b="1" dirty="0"/>
          </a:p>
        </p:txBody>
      </p:sp>
    </p:spTree>
    <p:extLst>
      <p:ext uri="{BB962C8B-B14F-4D97-AF65-F5344CB8AC3E}">
        <p14:creationId xmlns:p14="http://schemas.microsoft.com/office/powerpoint/2010/main" val="1815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11395"/>
          </a:xfrm>
        </p:spPr>
        <p:txBody>
          <a:bodyPr/>
          <a:lstStyle/>
          <a:p>
            <a:pPr algn="ctr"/>
            <a:r>
              <a:rPr lang="en-CA" b="1" dirty="0" smtClean="0"/>
              <a:t>Sociological Method of Weber</a:t>
            </a:r>
            <a:endParaRPr lang="en-CA" b="1" dirty="0"/>
          </a:p>
        </p:txBody>
      </p:sp>
      <p:sp>
        <p:nvSpPr>
          <p:cNvPr id="3" name="Content Placeholder 2"/>
          <p:cNvSpPr>
            <a:spLocks noGrp="1"/>
          </p:cNvSpPr>
          <p:nvPr>
            <p:ph idx="1"/>
          </p:nvPr>
        </p:nvSpPr>
        <p:spPr>
          <a:xfrm>
            <a:off x="1843254" y="2386263"/>
            <a:ext cx="9971756" cy="3777622"/>
          </a:xfrm>
        </p:spPr>
        <p:txBody>
          <a:bodyPr>
            <a:normAutofit/>
          </a:bodyPr>
          <a:lstStyle/>
          <a:p>
            <a:r>
              <a:rPr lang="en-CA" sz="2400" b="1" dirty="0" smtClean="0"/>
              <a:t>Main issue of the sociological method: how do we proceed when we try to explain human social actions?</a:t>
            </a:r>
          </a:p>
          <a:p>
            <a:r>
              <a:rPr lang="en-CA" sz="2400" b="1" dirty="0" smtClean="0"/>
              <a:t>“Weber developed his answers to this question in several technical essays that outline </a:t>
            </a:r>
            <a:r>
              <a:rPr lang="en-CA" sz="2400" b="1" u="sng" dirty="0" smtClean="0"/>
              <a:t>three guiding principles of social inquiry</a:t>
            </a:r>
            <a:r>
              <a:rPr lang="en-CA" sz="2400" b="1" dirty="0" smtClean="0"/>
              <a:t>” (147)</a:t>
            </a:r>
          </a:p>
          <a:p>
            <a:r>
              <a:rPr lang="en-CA" sz="2400" b="1" dirty="0" smtClean="0"/>
              <a:t>1. </a:t>
            </a:r>
            <a:r>
              <a:rPr lang="en-CA" sz="2400" b="1" dirty="0" err="1" smtClean="0"/>
              <a:t>Verstehen</a:t>
            </a:r>
            <a:endParaRPr lang="en-CA" sz="2400" b="1" dirty="0" smtClean="0"/>
          </a:p>
          <a:p>
            <a:r>
              <a:rPr lang="en-CA" sz="2400" b="1" dirty="0" smtClean="0"/>
              <a:t>2. Ideal-</a:t>
            </a:r>
            <a:r>
              <a:rPr lang="en-CA" sz="2400" b="1" dirty="0" err="1" smtClean="0"/>
              <a:t>Typus</a:t>
            </a:r>
            <a:endParaRPr lang="en-CA" sz="2400" b="1" dirty="0" smtClean="0"/>
          </a:p>
          <a:p>
            <a:r>
              <a:rPr lang="en-CA" sz="2400" b="1" dirty="0" smtClean="0"/>
              <a:t>3. Values</a:t>
            </a:r>
            <a:endParaRPr lang="en-CA" sz="2400" b="1" dirty="0"/>
          </a:p>
        </p:txBody>
      </p:sp>
    </p:spTree>
    <p:extLst>
      <p:ext uri="{BB962C8B-B14F-4D97-AF65-F5344CB8AC3E}">
        <p14:creationId xmlns:p14="http://schemas.microsoft.com/office/powerpoint/2010/main" val="1057511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07648"/>
          </a:xfrm>
        </p:spPr>
        <p:txBody>
          <a:bodyPr/>
          <a:lstStyle/>
          <a:p>
            <a:pPr algn="ctr"/>
            <a:r>
              <a:rPr lang="en-CA" b="1" dirty="0" smtClean="0"/>
              <a:t>VERSTEHEN</a:t>
            </a:r>
            <a:endParaRPr lang="en-CA" b="1" dirty="0"/>
          </a:p>
        </p:txBody>
      </p:sp>
      <p:sp>
        <p:nvSpPr>
          <p:cNvPr id="3" name="Content Placeholder 2"/>
          <p:cNvSpPr>
            <a:spLocks noGrp="1"/>
          </p:cNvSpPr>
          <p:nvPr>
            <p:ph idx="1"/>
          </p:nvPr>
        </p:nvSpPr>
        <p:spPr>
          <a:xfrm>
            <a:off x="1807159" y="1327483"/>
            <a:ext cx="10224419" cy="5325979"/>
          </a:xfrm>
        </p:spPr>
        <p:txBody>
          <a:bodyPr/>
          <a:lstStyle/>
          <a:p>
            <a:r>
              <a:rPr lang="en-CA" b="1" dirty="0" smtClean="0"/>
              <a:t>German term for </a:t>
            </a:r>
            <a:r>
              <a:rPr lang="en-CA" b="1" i="1" dirty="0" smtClean="0"/>
              <a:t>understanding</a:t>
            </a:r>
          </a:p>
          <a:p>
            <a:r>
              <a:rPr lang="en-CA" b="1" dirty="0" smtClean="0"/>
              <a:t>Interpretive sociology</a:t>
            </a:r>
          </a:p>
          <a:p>
            <a:r>
              <a:rPr lang="en-CA" b="1" dirty="0" smtClean="0"/>
              <a:t>“we cannot explain the actions of humans as we explain occurrences in nature” (147)</a:t>
            </a:r>
          </a:p>
          <a:p>
            <a:r>
              <a:rPr lang="en-CA" b="1" dirty="0" smtClean="0"/>
              <a:t>Humans are far more complex due to consciousness and they way we assign meaning to our actions</a:t>
            </a:r>
          </a:p>
          <a:p>
            <a:r>
              <a:rPr lang="en-CA" b="1" dirty="0" smtClean="0"/>
              <a:t>Guided by emotions</a:t>
            </a:r>
          </a:p>
          <a:p>
            <a:r>
              <a:rPr lang="en-CA" b="1" dirty="0" smtClean="0"/>
              <a:t>So he negated that humans could be examined using the same method as physics and chemistry and by using universal laws </a:t>
            </a:r>
            <a:r>
              <a:rPr lang="en-CA" b="1" dirty="0" smtClean="0">
                <a:sym typeface="Wingdings" panose="05000000000000000000" pitchFamily="2" charset="2"/>
              </a:rPr>
              <a:t> this was highly controversial</a:t>
            </a:r>
          </a:p>
          <a:p>
            <a:r>
              <a:rPr lang="en-CA" b="1" dirty="0" smtClean="0">
                <a:sym typeface="Wingdings" panose="05000000000000000000" pitchFamily="2" charset="2"/>
              </a:rPr>
              <a:t>He believed there is fundamental difference between the science/laws of nature and the science of human culture</a:t>
            </a:r>
          </a:p>
          <a:p>
            <a:r>
              <a:rPr lang="en-CA" b="1" dirty="0" smtClean="0">
                <a:sym typeface="Wingdings" panose="05000000000000000000" pitchFamily="2" charset="2"/>
              </a:rPr>
              <a:t>Therefore, we must use </a:t>
            </a:r>
            <a:r>
              <a:rPr lang="en-CA" b="1" i="1" dirty="0" err="1" smtClean="0">
                <a:sym typeface="Wingdings" panose="05000000000000000000" pitchFamily="2" charset="2"/>
              </a:rPr>
              <a:t>verstehen</a:t>
            </a:r>
            <a:r>
              <a:rPr lang="en-CA" b="1" dirty="0" smtClean="0">
                <a:sym typeface="Wingdings" panose="05000000000000000000" pitchFamily="2" charset="2"/>
              </a:rPr>
              <a:t> to explore the minds of humans and their actions</a:t>
            </a:r>
          </a:p>
          <a:p>
            <a:r>
              <a:rPr lang="en-CA" b="1" dirty="0" smtClean="0">
                <a:sym typeface="Wingdings" panose="05000000000000000000" pitchFamily="2" charset="2"/>
              </a:rPr>
              <a:t>But, we had to proceed with caution and rationale by looking for motives and meaning</a:t>
            </a:r>
          </a:p>
          <a:p>
            <a:endParaRPr lang="en-CA" dirty="0" smtClean="0">
              <a:sym typeface="Wingdings" panose="05000000000000000000" pitchFamily="2" charset="2"/>
            </a:endParaRPr>
          </a:p>
          <a:p>
            <a:endParaRPr lang="en-CA" dirty="0" smtClean="0"/>
          </a:p>
          <a:p>
            <a:endParaRPr lang="en-CA" i="1" dirty="0"/>
          </a:p>
        </p:txBody>
      </p:sp>
    </p:spTree>
    <p:extLst>
      <p:ext uri="{BB962C8B-B14F-4D97-AF65-F5344CB8AC3E}">
        <p14:creationId xmlns:p14="http://schemas.microsoft.com/office/powerpoint/2010/main" val="3433669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t>IDEAL-TYPUS</a:t>
            </a:r>
            <a:endParaRPr lang="en-CA" b="1" dirty="0"/>
          </a:p>
        </p:txBody>
      </p:sp>
      <p:sp>
        <p:nvSpPr>
          <p:cNvPr id="3" name="Content Placeholder 2"/>
          <p:cNvSpPr>
            <a:spLocks noGrp="1"/>
          </p:cNvSpPr>
          <p:nvPr>
            <p:ph idx="1"/>
          </p:nvPr>
        </p:nvSpPr>
        <p:spPr>
          <a:xfrm>
            <a:off x="1566529" y="1292629"/>
            <a:ext cx="5844924" cy="5264582"/>
          </a:xfrm>
        </p:spPr>
        <p:txBody>
          <a:bodyPr>
            <a:normAutofit/>
          </a:bodyPr>
          <a:lstStyle/>
          <a:p>
            <a:r>
              <a:rPr lang="en-CA" sz="2000" b="1" dirty="0" smtClean="0"/>
              <a:t>German term for </a:t>
            </a:r>
            <a:r>
              <a:rPr lang="en-CA" sz="2000" b="1" i="1" dirty="0" smtClean="0"/>
              <a:t>ideal type</a:t>
            </a:r>
          </a:p>
          <a:p>
            <a:r>
              <a:rPr lang="en-CA" sz="2000" b="1" i="1" dirty="0" smtClean="0"/>
              <a:t>The ideal or perfect version of a phenomenon</a:t>
            </a:r>
          </a:p>
          <a:p>
            <a:r>
              <a:rPr lang="en-CA" sz="2000" b="1" dirty="0" smtClean="0"/>
              <a:t>General concept, but not a generalization</a:t>
            </a:r>
          </a:p>
          <a:p>
            <a:r>
              <a:rPr lang="en-CA" sz="2000" b="1" dirty="0" smtClean="0"/>
              <a:t>Almost like providing the parameters or definition for the perfect thing</a:t>
            </a:r>
          </a:p>
          <a:p>
            <a:r>
              <a:rPr lang="en-CA" sz="2000" b="1" dirty="0" smtClean="0"/>
              <a:t>Adding specific characteristics</a:t>
            </a:r>
          </a:p>
          <a:p>
            <a:r>
              <a:rPr lang="en-CA" sz="2000" b="1" dirty="0" smtClean="0"/>
              <a:t>Creates a conceptual framework to use for analysis and comparisons</a:t>
            </a:r>
          </a:p>
          <a:p>
            <a:r>
              <a:rPr lang="en-CA" sz="2000" b="1" dirty="0" smtClean="0"/>
              <a:t>Used to measure against actual occurrences in the real world</a:t>
            </a:r>
          </a:p>
          <a:p>
            <a:r>
              <a:rPr lang="en-CA" sz="2000" b="1" dirty="0" smtClean="0"/>
              <a:t>Then these are used to explain human action across cultural and geographical bounds, as well as time periods</a:t>
            </a:r>
            <a:endParaRPr lang="en-CA" sz="2000" b="1" dirty="0"/>
          </a:p>
        </p:txBody>
      </p:sp>
      <p:pic>
        <p:nvPicPr>
          <p:cNvPr id="5122" name="Picture 2" descr="Image result for measuring sti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1565" y="2773868"/>
            <a:ext cx="3875003" cy="29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085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67806"/>
          </a:xfrm>
        </p:spPr>
        <p:txBody>
          <a:bodyPr/>
          <a:lstStyle/>
          <a:p>
            <a:pPr algn="ctr"/>
            <a:r>
              <a:rPr lang="en-CA" b="1" dirty="0" smtClean="0"/>
              <a:t>VALUES</a:t>
            </a:r>
            <a:endParaRPr lang="en-CA" b="1" dirty="0"/>
          </a:p>
        </p:txBody>
      </p:sp>
      <p:sp>
        <p:nvSpPr>
          <p:cNvPr id="3" name="Content Placeholder 2"/>
          <p:cNvSpPr>
            <a:spLocks noGrp="1"/>
          </p:cNvSpPr>
          <p:nvPr>
            <p:ph idx="1"/>
          </p:nvPr>
        </p:nvSpPr>
        <p:spPr>
          <a:xfrm>
            <a:off x="1915443" y="1267326"/>
            <a:ext cx="10007851" cy="5301916"/>
          </a:xfrm>
        </p:spPr>
        <p:txBody>
          <a:bodyPr>
            <a:normAutofit/>
          </a:bodyPr>
          <a:lstStyle/>
          <a:p>
            <a:r>
              <a:rPr lang="en-CA" b="1" dirty="0" smtClean="0"/>
              <a:t>Facts do not equate with values</a:t>
            </a:r>
          </a:p>
          <a:p>
            <a:r>
              <a:rPr lang="en-CA" b="1" dirty="0" smtClean="0"/>
              <a:t>“every true scientist seeks a factual account of the real world as he [she] experiences it, and personal value judgements should be kept out of the process” (151)</a:t>
            </a:r>
          </a:p>
          <a:p>
            <a:r>
              <a:rPr lang="en-CA" b="1" dirty="0" smtClean="0"/>
              <a:t>Was this true of our former theorists??</a:t>
            </a:r>
          </a:p>
          <a:p>
            <a:r>
              <a:rPr lang="en-CA" b="1" dirty="0" smtClean="0"/>
              <a:t>Weber acknowledged that there were certain values that could not or should not be ignored or avoided</a:t>
            </a:r>
          </a:p>
          <a:p>
            <a:r>
              <a:rPr lang="en-CA" b="1" dirty="0" smtClean="0"/>
              <a:t>This is particularly important in “fluid” studies that change and evolve over time</a:t>
            </a:r>
          </a:p>
          <a:p>
            <a:r>
              <a:rPr lang="en-CA" b="1" dirty="0" smtClean="0"/>
              <a:t>We must also acknowledge that at any given time in social science studies, we are negotiating 2 sets of values:</a:t>
            </a:r>
          </a:p>
          <a:p>
            <a:r>
              <a:rPr lang="en-CA" b="1" dirty="0" smtClean="0"/>
              <a:t>1. those of the people being interpreted</a:t>
            </a:r>
          </a:p>
          <a:p>
            <a:r>
              <a:rPr lang="en-CA" b="1" dirty="0" smtClean="0"/>
              <a:t>2. those of the culture in which they are working</a:t>
            </a:r>
            <a:br>
              <a:rPr lang="en-CA" b="1" dirty="0" smtClean="0"/>
            </a:br>
            <a:endParaRPr lang="en-CA" b="1" dirty="0" smtClean="0"/>
          </a:p>
          <a:p>
            <a:r>
              <a:rPr lang="en-CA" b="1" dirty="0" smtClean="0"/>
              <a:t>Weber used all 3 of these principles together in order to investigate religion and human action, and religion’s role in society and the economy </a:t>
            </a:r>
            <a:endParaRPr lang="en-CA" b="1" dirty="0"/>
          </a:p>
        </p:txBody>
      </p:sp>
    </p:spTree>
    <p:extLst>
      <p:ext uri="{BB962C8B-B14F-4D97-AF65-F5344CB8AC3E}">
        <p14:creationId xmlns:p14="http://schemas.microsoft.com/office/powerpoint/2010/main" val="2412876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t>2 </a:t>
            </a:r>
            <a:r>
              <a:rPr lang="en-CA" b="1" dirty="0"/>
              <a:t>M</a:t>
            </a:r>
            <a:r>
              <a:rPr lang="en-CA" b="1" dirty="0" smtClean="0"/>
              <a:t>ain </a:t>
            </a:r>
            <a:r>
              <a:rPr lang="en-CA" b="1" dirty="0"/>
              <a:t>W</a:t>
            </a:r>
            <a:r>
              <a:rPr lang="en-CA" b="1" dirty="0" smtClean="0"/>
              <a:t>ritings</a:t>
            </a:r>
            <a:endParaRPr lang="en-CA" b="1" dirty="0"/>
          </a:p>
        </p:txBody>
      </p:sp>
      <p:sp>
        <p:nvSpPr>
          <p:cNvPr id="3" name="Content Placeholder 2"/>
          <p:cNvSpPr>
            <a:spLocks noGrp="1"/>
          </p:cNvSpPr>
          <p:nvPr>
            <p:ph idx="1"/>
          </p:nvPr>
        </p:nvSpPr>
        <p:spPr>
          <a:xfrm>
            <a:off x="2300454" y="2277979"/>
            <a:ext cx="8915400" cy="3777622"/>
          </a:xfrm>
        </p:spPr>
        <p:txBody>
          <a:bodyPr>
            <a:normAutofit/>
          </a:bodyPr>
          <a:lstStyle/>
          <a:p>
            <a:r>
              <a:rPr lang="en-CA" sz="4400" b="1" i="1" dirty="0" smtClean="0"/>
              <a:t>The Protestant Work Ethic and the Spirit of Capitalism </a:t>
            </a:r>
            <a:br>
              <a:rPr lang="en-CA" sz="4400" b="1" i="1" dirty="0" smtClean="0"/>
            </a:br>
            <a:endParaRPr lang="en-CA" sz="4400" b="1" i="1" dirty="0" smtClean="0"/>
          </a:p>
          <a:p>
            <a:r>
              <a:rPr lang="en-CA" sz="4400" b="1" i="1" dirty="0" smtClean="0"/>
              <a:t>The Sociology of Religion</a:t>
            </a:r>
            <a:endParaRPr lang="en-CA" sz="4400" b="1" i="1" dirty="0"/>
          </a:p>
        </p:txBody>
      </p:sp>
    </p:spTree>
    <p:extLst>
      <p:ext uri="{BB962C8B-B14F-4D97-AF65-F5344CB8AC3E}">
        <p14:creationId xmlns:p14="http://schemas.microsoft.com/office/powerpoint/2010/main" val="1391289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smtClean="0"/>
              <a:t>The Protestant Reformation</a:t>
            </a:r>
            <a:endParaRPr lang="en-CA" b="1" dirty="0"/>
          </a:p>
        </p:txBody>
      </p:sp>
      <p:sp>
        <p:nvSpPr>
          <p:cNvPr id="3" name="Content Placeholder 2"/>
          <p:cNvSpPr>
            <a:spLocks noGrp="1"/>
          </p:cNvSpPr>
          <p:nvPr>
            <p:ph idx="1"/>
          </p:nvPr>
        </p:nvSpPr>
        <p:spPr>
          <a:xfrm>
            <a:off x="1831222" y="1616242"/>
            <a:ext cx="9935662" cy="4736432"/>
          </a:xfrm>
        </p:spPr>
        <p:txBody>
          <a:bodyPr>
            <a:normAutofit/>
          </a:bodyPr>
          <a:lstStyle/>
          <a:p>
            <a:r>
              <a:rPr lang="en-CA" sz="2000" b="1" dirty="0" smtClean="0"/>
              <a:t>16</a:t>
            </a:r>
            <a:r>
              <a:rPr lang="en-CA" sz="2000" b="1" baseline="30000" dirty="0" smtClean="0"/>
              <a:t>th</a:t>
            </a:r>
            <a:r>
              <a:rPr lang="en-CA" sz="2000" b="1" dirty="0" smtClean="0"/>
              <a:t> century Europe</a:t>
            </a:r>
          </a:p>
          <a:p>
            <a:r>
              <a:rPr lang="en-CA" sz="2000" b="1" dirty="0" smtClean="0"/>
              <a:t>Martin Luther and John Calvin</a:t>
            </a:r>
          </a:p>
          <a:p>
            <a:r>
              <a:rPr lang="en-CA" sz="2000" b="1" dirty="0" smtClean="0"/>
              <a:t>Division of the Catholic Church</a:t>
            </a:r>
          </a:p>
          <a:p>
            <a:r>
              <a:rPr lang="en-CA" sz="2000" b="1" dirty="0" smtClean="0"/>
              <a:t>Aimed at “reforming” the Church with a concentration on different doctrine</a:t>
            </a:r>
          </a:p>
          <a:p>
            <a:r>
              <a:rPr lang="en-CA" sz="2000" b="1" dirty="0" smtClean="0"/>
              <a:t>Shift in doctrine as a critique</a:t>
            </a:r>
          </a:p>
          <a:p>
            <a:r>
              <a:rPr lang="en-CA" sz="2000" b="1" dirty="0" smtClean="0"/>
              <a:t>Lutherans and </a:t>
            </a:r>
            <a:r>
              <a:rPr lang="en-CA" sz="2000" b="1" dirty="0" err="1" smtClean="0"/>
              <a:t>Calvins</a:t>
            </a:r>
            <a:endParaRPr lang="en-CA" sz="2000" b="1" dirty="0" smtClean="0"/>
          </a:p>
          <a:p>
            <a:r>
              <a:rPr lang="en-CA" sz="2000" b="1" dirty="0" smtClean="0"/>
              <a:t>Impacted by the Renaissance and Humanism </a:t>
            </a:r>
          </a:p>
          <a:p>
            <a:r>
              <a:rPr lang="en-CA" sz="2000" b="1" dirty="0" smtClean="0"/>
              <a:t>Altered the view of labor and work </a:t>
            </a:r>
            <a:r>
              <a:rPr lang="en-CA" sz="2000" b="1" dirty="0" smtClean="0">
                <a:sym typeface="Wingdings" panose="05000000000000000000" pitchFamily="2" charset="2"/>
              </a:rPr>
              <a:t> dignifying it as blessed by God</a:t>
            </a:r>
          </a:p>
          <a:p>
            <a:r>
              <a:rPr lang="en-CA" sz="2000" b="1" dirty="0" smtClean="0">
                <a:sym typeface="Wingdings" panose="05000000000000000000" pitchFamily="2" charset="2"/>
              </a:rPr>
              <a:t>Economic gain was a by-product of doctrines of faith that encouraged hard work and self-restraint</a:t>
            </a:r>
          </a:p>
        </p:txBody>
      </p:sp>
    </p:spTree>
    <p:extLst>
      <p:ext uri="{BB962C8B-B14F-4D97-AF65-F5344CB8AC3E}">
        <p14:creationId xmlns:p14="http://schemas.microsoft.com/office/powerpoint/2010/main" val="698971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11658"/>
          </a:xfrm>
        </p:spPr>
        <p:txBody>
          <a:bodyPr/>
          <a:lstStyle/>
          <a:p>
            <a:pPr algn="ctr"/>
            <a:r>
              <a:rPr lang="en-CA" b="1" dirty="0" smtClean="0"/>
              <a:t>The Protestant Work Ethic</a:t>
            </a:r>
            <a:endParaRPr lang="en-CA" b="1" dirty="0"/>
          </a:p>
        </p:txBody>
      </p:sp>
      <p:sp>
        <p:nvSpPr>
          <p:cNvPr id="3" name="Content Placeholder 2"/>
          <p:cNvSpPr>
            <a:spLocks noGrp="1"/>
          </p:cNvSpPr>
          <p:nvPr>
            <p:ph idx="1"/>
          </p:nvPr>
        </p:nvSpPr>
        <p:spPr>
          <a:xfrm>
            <a:off x="1179094" y="1904999"/>
            <a:ext cx="5161547" cy="4652211"/>
          </a:xfrm>
        </p:spPr>
        <p:txBody>
          <a:bodyPr>
            <a:normAutofit fontScale="92500" lnSpcReduction="10000"/>
          </a:bodyPr>
          <a:lstStyle/>
          <a:p>
            <a:r>
              <a:rPr lang="en-CA" sz="2000" b="1" dirty="0" smtClean="0"/>
              <a:t>Concept that came out of the Protestant Reformation that emphasized that hard work and discipline come from being Protestant and holding those values</a:t>
            </a:r>
            <a:br>
              <a:rPr lang="en-CA" sz="2000" b="1" dirty="0" smtClean="0"/>
            </a:br>
            <a:endParaRPr lang="en-CA" sz="2000" b="1" dirty="0" smtClean="0"/>
          </a:p>
          <a:p>
            <a:r>
              <a:rPr lang="en-CA" sz="2000" b="1" dirty="0" smtClean="0"/>
              <a:t>Weber argued that this caused large amounts of people to start working in the “secular” world, and this created and directly contributed to modern capitalism</a:t>
            </a:r>
          </a:p>
          <a:p>
            <a:r>
              <a:rPr lang="en-CA" sz="2000" b="1" dirty="0" smtClean="0"/>
              <a:t>This was the reversal of the natural state of things</a:t>
            </a:r>
          </a:p>
          <a:p>
            <a:r>
              <a:rPr lang="en-CA" sz="2000" b="1" dirty="0" smtClean="0"/>
              <a:t>There was a sense of duty to do so in the modern world</a:t>
            </a:r>
          </a:p>
          <a:p>
            <a:endParaRPr lang="en-CA" dirty="0"/>
          </a:p>
        </p:txBody>
      </p:sp>
      <p:pic>
        <p:nvPicPr>
          <p:cNvPr id="6146" name="Picture 2" descr="Image result for protestant work eth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7750" y="1905000"/>
            <a:ext cx="5073197" cy="3235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556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2547" y="723134"/>
            <a:ext cx="10169107" cy="5533287"/>
          </a:xfrm>
        </p:spPr>
        <p:txBody>
          <a:bodyPr>
            <a:normAutofit/>
          </a:bodyPr>
          <a:lstStyle/>
          <a:p>
            <a:r>
              <a:rPr lang="en-CA" b="1" dirty="0" smtClean="0"/>
              <a:t>Weber notes the ascetic character of the ‘modern’ entrepreneur:</a:t>
            </a:r>
          </a:p>
          <a:p>
            <a:r>
              <a:rPr lang="en-CA" b="1" dirty="0" smtClean="0"/>
              <a:t>“… he gets nothing out of his wealth for himself, except the irrational sense of having done his job well” </a:t>
            </a:r>
          </a:p>
          <a:p>
            <a:r>
              <a:rPr lang="en-CA" b="1" dirty="0" smtClean="0"/>
              <a:t>Money making had become a calling</a:t>
            </a:r>
          </a:p>
          <a:p>
            <a:r>
              <a:rPr lang="en-CA" b="1" dirty="0" smtClean="0"/>
              <a:t>A life acceptable to God had </a:t>
            </a:r>
            <a:r>
              <a:rPr lang="en-CA" b="1" dirty="0" smtClean="0"/>
              <a:t>changed </a:t>
            </a:r>
            <a:r>
              <a:rPr lang="en-CA" b="1" dirty="0" smtClean="0"/>
              <a:t>– it did not mean being in a monastery or nunnery; it meant fulfilling one’s role </a:t>
            </a:r>
            <a:r>
              <a:rPr lang="en-CA" b="1" i="1" dirty="0" smtClean="0"/>
              <a:t>in the world</a:t>
            </a:r>
          </a:p>
          <a:p>
            <a:r>
              <a:rPr lang="en-CA" b="1" i="1" dirty="0" smtClean="0"/>
              <a:t>The Good Life </a:t>
            </a:r>
            <a:r>
              <a:rPr lang="en-CA" b="1" dirty="0" smtClean="0"/>
              <a:t>was no longer one of withdrawal and contemplation, but was according to whatever condition a person found within themselves</a:t>
            </a:r>
          </a:p>
          <a:p>
            <a:r>
              <a:rPr lang="en-CA" b="1" dirty="0" smtClean="0"/>
              <a:t>Therefore labor was seen as “brotherly love”</a:t>
            </a:r>
          </a:p>
          <a:p>
            <a:r>
              <a:rPr lang="en-CA" b="1" dirty="0" smtClean="0"/>
              <a:t>Profit was then seen as an opportunity given by God </a:t>
            </a:r>
          </a:p>
          <a:p>
            <a:r>
              <a:rPr lang="en-CA" b="1" dirty="0" smtClean="0"/>
              <a:t>So, you must work hard in the world = God helps those who help themselves</a:t>
            </a:r>
          </a:p>
          <a:p>
            <a:r>
              <a:rPr lang="en-CA" b="1" dirty="0" smtClean="0"/>
              <a:t>This was </a:t>
            </a:r>
            <a:r>
              <a:rPr lang="en-CA" b="1" dirty="0" smtClean="0"/>
              <a:t>not </a:t>
            </a:r>
            <a:r>
              <a:rPr lang="en-CA" b="1" dirty="0" smtClean="0"/>
              <a:t>a biblical teaching, but a contextualized understanding of the </a:t>
            </a:r>
            <a:r>
              <a:rPr lang="en-CA" b="1" dirty="0" err="1" smtClean="0"/>
              <a:t>Prostestant</a:t>
            </a:r>
            <a:r>
              <a:rPr lang="en-CA" b="1" dirty="0" smtClean="0"/>
              <a:t> Reformation</a:t>
            </a:r>
          </a:p>
          <a:p>
            <a:r>
              <a:rPr lang="en-CA" b="1" dirty="0" smtClean="0"/>
              <a:t>This was the explanation of the class structure = it was God’s will that one becomes wealthy; the unequal distribution of wealth is a sign of divine providence </a:t>
            </a:r>
            <a:endParaRPr lang="en-CA" b="1" dirty="0"/>
          </a:p>
        </p:txBody>
      </p:sp>
    </p:spTree>
    <p:extLst>
      <p:ext uri="{BB962C8B-B14F-4D97-AF65-F5344CB8AC3E}">
        <p14:creationId xmlns:p14="http://schemas.microsoft.com/office/powerpoint/2010/main" val="2676129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15143"/>
          </a:xfrm>
        </p:spPr>
        <p:txBody>
          <a:bodyPr>
            <a:normAutofit fontScale="90000"/>
          </a:bodyPr>
          <a:lstStyle/>
          <a:p>
            <a:pPr algn="ctr"/>
            <a:r>
              <a:rPr lang="en-CA" i="1" dirty="0" smtClean="0"/>
              <a:t>The Sociology of Religion</a:t>
            </a:r>
            <a:endParaRPr lang="en-CA" i="1" dirty="0"/>
          </a:p>
        </p:txBody>
      </p:sp>
      <p:sp>
        <p:nvSpPr>
          <p:cNvPr id="3" name="Content Placeholder 2"/>
          <p:cNvSpPr>
            <a:spLocks noGrp="1"/>
          </p:cNvSpPr>
          <p:nvPr>
            <p:ph idx="1"/>
          </p:nvPr>
        </p:nvSpPr>
        <p:spPr>
          <a:xfrm>
            <a:off x="1590591" y="1339516"/>
            <a:ext cx="9057356" cy="5241758"/>
          </a:xfrm>
        </p:spPr>
        <p:txBody>
          <a:bodyPr>
            <a:normAutofit/>
          </a:bodyPr>
          <a:lstStyle/>
          <a:p>
            <a:r>
              <a:rPr lang="en-CA" dirty="0" smtClean="0"/>
              <a:t>1920 as a chapter of a larger publication</a:t>
            </a:r>
          </a:p>
          <a:p>
            <a:r>
              <a:rPr lang="en-CA" dirty="0" smtClean="0"/>
              <a:t>Effects of religious action vs. non-religious action</a:t>
            </a:r>
          </a:p>
          <a:p>
            <a:r>
              <a:rPr lang="en-CA" dirty="0" smtClean="0"/>
              <a:t>Uses </a:t>
            </a:r>
            <a:r>
              <a:rPr lang="en-CA" dirty="0" err="1" smtClean="0"/>
              <a:t>Verstehen</a:t>
            </a:r>
            <a:r>
              <a:rPr lang="en-CA" dirty="0" smtClean="0"/>
              <a:t> to categorize different religions and religious understandings of an individual in an attempt to discern its subjective meaning</a:t>
            </a:r>
          </a:p>
          <a:p>
            <a:r>
              <a:rPr lang="en-CA" dirty="0" smtClean="0"/>
              <a:t>An attempt to understand </a:t>
            </a:r>
            <a:r>
              <a:rPr lang="en-CA" b="1" u="sng" dirty="0" smtClean="0"/>
              <a:t>religion as a human value response that prescribes meaning to the human experience </a:t>
            </a:r>
            <a:r>
              <a:rPr lang="en-CA" dirty="0" smtClean="0"/>
              <a:t>– life, death, illness, suffering, aging, love, etc. </a:t>
            </a:r>
          </a:p>
          <a:p>
            <a:r>
              <a:rPr lang="en-CA" dirty="0" smtClean="0"/>
              <a:t>Argues that religions provide a way for people to define and achieve their goals</a:t>
            </a:r>
          </a:p>
          <a:p>
            <a:r>
              <a:rPr lang="en-CA" dirty="0" smtClean="0"/>
              <a:t>This is how he connects religion to the rise of modern capitalism </a:t>
            </a:r>
            <a:r>
              <a:rPr lang="en-CA" dirty="0" smtClean="0">
                <a:sym typeface="Wingdings" panose="05000000000000000000" pitchFamily="2" charset="2"/>
              </a:rPr>
              <a:t> the Protestant work ethic  vessel to achieve a goal </a:t>
            </a:r>
          </a:p>
          <a:p>
            <a:r>
              <a:rPr lang="en-CA" dirty="0" smtClean="0">
                <a:sym typeface="Wingdings" panose="05000000000000000000" pitchFamily="2" charset="2"/>
              </a:rPr>
              <a:t>Religious beliefs help to dictate society, economy, politics, culture, etc. </a:t>
            </a:r>
          </a:p>
          <a:p>
            <a:r>
              <a:rPr lang="en-CA" dirty="0" smtClean="0">
                <a:sym typeface="Wingdings" panose="05000000000000000000" pitchFamily="2" charset="2"/>
              </a:rPr>
              <a:t>Applies a broader set of interpretive categories to world religions, rather than just Christianity</a:t>
            </a:r>
            <a:endParaRPr lang="en-CA" dirty="0"/>
          </a:p>
        </p:txBody>
      </p:sp>
    </p:spTree>
    <p:extLst>
      <p:ext uri="{BB962C8B-B14F-4D97-AF65-F5344CB8AC3E}">
        <p14:creationId xmlns:p14="http://schemas.microsoft.com/office/powerpoint/2010/main" val="386869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059822" y="798723"/>
            <a:ext cx="6217904" cy="5854741"/>
          </a:xfrm>
        </p:spPr>
        <p:txBody>
          <a:bodyPr/>
          <a:lstStyle/>
          <a:p>
            <a:r>
              <a:rPr lang="en-CA" sz="2400" dirty="0" smtClean="0"/>
              <a:t>“religion for Weber is rooted in special experiences, what he calls ‘ecstatic states,’ that put people beyond the realm of everyday activity and disclose to them another level of reality.” (159)</a:t>
            </a:r>
          </a:p>
          <a:p>
            <a:r>
              <a:rPr lang="en-CA" sz="2400" dirty="0" smtClean="0"/>
              <a:t>A person with </a:t>
            </a:r>
            <a:r>
              <a:rPr lang="en-CA" sz="2400" b="1" i="1" dirty="0" smtClean="0"/>
              <a:t>charisma</a:t>
            </a:r>
            <a:r>
              <a:rPr lang="en-CA" sz="2400" dirty="0" smtClean="0"/>
              <a:t> has a gift that allows them to harness a special talent for those experiences and uses this power to rise to the role of a religious leader</a:t>
            </a:r>
          </a:p>
          <a:p>
            <a:r>
              <a:rPr lang="en-CA" sz="2400" dirty="0" smtClean="0"/>
              <a:t>In primitive cultures, the magician would be an example of a person with charisma</a:t>
            </a:r>
          </a:p>
          <a:p>
            <a:pPr marL="0" indent="0">
              <a:buNone/>
            </a:pPr>
            <a:endParaRPr lang="en-CA" dirty="0"/>
          </a:p>
        </p:txBody>
      </p:sp>
      <p:pic>
        <p:nvPicPr>
          <p:cNvPr id="1026" name="Picture 2" descr="Image result for weber sociology of religio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854640" y="1415800"/>
            <a:ext cx="2430497"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691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2134" y="660205"/>
            <a:ext cx="8911687" cy="735459"/>
          </a:xfrm>
        </p:spPr>
        <p:txBody>
          <a:bodyPr/>
          <a:lstStyle/>
          <a:p>
            <a:pPr algn="ctr"/>
            <a:r>
              <a:rPr lang="en-CA" dirty="0" smtClean="0"/>
              <a:t>Priests</a:t>
            </a:r>
            <a:endParaRPr lang="en-CA" dirty="0"/>
          </a:p>
        </p:txBody>
      </p:sp>
      <p:sp>
        <p:nvSpPr>
          <p:cNvPr id="3" name="Content Placeholder 2"/>
          <p:cNvSpPr>
            <a:spLocks noGrp="1"/>
          </p:cNvSpPr>
          <p:nvPr>
            <p:ph idx="1"/>
          </p:nvPr>
        </p:nvSpPr>
        <p:spPr>
          <a:xfrm>
            <a:off x="2127852" y="1856874"/>
            <a:ext cx="9240252" cy="4315326"/>
          </a:xfrm>
        </p:spPr>
        <p:txBody>
          <a:bodyPr>
            <a:normAutofit/>
          </a:bodyPr>
          <a:lstStyle/>
          <a:p>
            <a:endParaRPr lang="en-CA" dirty="0" smtClean="0"/>
          </a:p>
          <a:p>
            <a:r>
              <a:rPr lang="en-CA" b="1" u="sng" dirty="0" smtClean="0"/>
              <a:t>PRIESTS</a:t>
            </a:r>
          </a:p>
          <a:p>
            <a:r>
              <a:rPr lang="en-CA" dirty="0" smtClean="0"/>
              <a:t>However, priests differed from magicians as a more regular day to day leader</a:t>
            </a:r>
          </a:p>
          <a:p>
            <a:r>
              <a:rPr lang="en-CA" dirty="0" smtClean="0"/>
              <a:t>“We find religious priesthood where there is some kind of permanent system of worship at fixed times and places and associated with a definite religious community.” (159) </a:t>
            </a:r>
          </a:p>
          <a:p>
            <a:r>
              <a:rPr lang="en-CA" dirty="0" smtClean="0"/>
              <a:t>The charisma here is established through the priest’s office/title, rather than personal </a:t>
            </a:r>
            <a:r>
              <a:rPr lang="en-CA" dirty="0" smtClean="0"/>
              <a:t>characteristics </a:t>
            </a:r>
            <a:endParaRPr lang="en-CA" dirty="0" smtClean="0"/>
          </a:p>
          <a:p>
            <a:r>
              <a:rPr lang="en-CA" dirty="0" smtClean="0"/>
              <a:t>Professionals in religion (authoritative)</a:t>
            </a:r>
          </a:p>
          <a:p>
            <a:r>
              <a:rPr lang="en-CA" dirty="0" smtClean="0"/>
              <a:t>“Dispensing religious guidance and benefits to clients, and above all, they prize social and religious order” (</a:t>
            </a:r>
            <a:r>
              <a:rPr lang="en-CA" dirty="0" smtClean="0"/>
              <a:t>160) </a:t>
            </a:r>
            <a:endParaRPr lang="en-CA" dirty="0" smtClean="0"/>
          </a:p>
          <a:p>
            <a:pPr marL="0" indent="0">
              <a:buNone/>
            </a:pPr>
            <a:endParaRPr lang="en-CA" dirty="0" smtClean="0"/>
          </a:p>
          <a:p>
            <a:endParaRPr lang="en-CA" dirty="0"/>
          </a:p>
        </p:txBody>
      </p:sp>
    </p:spTree>
    <p:extLst>
      <p:ext uri="{BB962C8B-B14F-4D97-AF65-F5344CB8AC3E}">
        <p14:creationId xmlns:p14="http://schemas.microsoft.com/office/powerpoint/2010/main" val="2314251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23427"/>
          </a:xfrm>
        </p:spPr>
        <p:txBody>
          <a:bodyPr/>
          <a:lstStyle/>
          <a:p>
            <a:pPr algn="ctr"/>
            <a:r>
              <a:rPr lang="en-CA" dirty="0" smtClean="0"/>
              <a:t>Prophets</a:t>
            </a:r>
            <a:endParaRPr lang="en-CA" dirty="0"/>
          </a:p>
        </p:txBody>
      </p:sp>
      <p:sp>
        <p:nvSpPr>
          <p:cNvPr id="3" name="Content Placeholder 2"/>
          <p:cNvSpPr>
            <a:spLocks noGrp="1"/>
          </p:cNvSpPr>
          <p:nvPr>
            <p:ph idx="1"/>
          </p:nvPr>
        </p:nvSpPr>
        <p:spPr>
          <a:xfrm>
            <a:off x="1648326" y="1147010"/>
            <a:ext cx="10347157" cy="5253789"/>
          </a:xfrm>
        </p:spPr>
        <p:txBody>
          <a:bodyPr>
            <a:normAutofit lnSpcReduction="10000"/>
          </a:bodyPr>
          <a:lstStyle/>
          <a:p>
            <a:r>
              <a:rPr lang="en-CA" b="1" u="sng" dirty="0"/>
              <a:t>PROPHETS</a:t>
            </a:r>
          </a:p>
          <a:p>
            <a:r>
              <a:rPr lang="en-CA" dirty="0"/>
              <a:t>Not a magician or priest, but ultimately, has the most commanding sense of charisma</a:t>
            </a:r>
          </a:p>
          <a:p>
            <a:r>
              <a:rPr lang="en-CA" dirty="0"/>
              <a:t>“The prophet may </a:t>
            </a:r>
            <a:r>
              <a:rPr lang="en-CA" dirty="0" smtClean="0"/>
              <a:t>appear at any time in a culture, acting on a powerful sense of mission, to proclaim to all a comprehensive ‘religious doctrine or divine commandment’.” (160)</a:t>
            </a:r>
          </a:p>
          <a:p>
            <a:r>
              <a:rPr lang="en-CA" dirty="0" smtClean="0"/>
              <a:t>Called upon by God or a vision of Ultimate Truth</a:t>
            </a:r>
          </a:p>
          <a:p>
            <a:r>
              <a:rPr lang="en-CA" dirty="0" smtClean="0"/>
              <a:t>Power does not come from </a:t>
            </a:r>
            <a:r>
              <a:rPr lang="en-CA" dirty="0" smtClean="0"/>
              <a:t>their</a:t>
            </a:r>
            <a:r>
              <a:rPr lang="en-CA" dirty="0" smtClean="0"/>
              <a:t> </a:t>
            </a:r>
            <a:r>
              <a:rPr lang="en-CA" dirty="0" smtClean="0"/>
              <a:t>title/office, but from </a:t>
            </a:r>
            <a:r>
              <a:rPr lang="en-CA" dirty="0" smtClean="0"/>
              <a:t>their</a:t>
            </a:r>
            <a:r>
              <a:rPr lang="en-CA" dirty="0" smtClean="0"/>
              <a:t> </a:t>
            </a:r>
            <a:r>
              <a:rPr lang="en-CA" dirty="0" smtClean="0"/>
              <a:t>life-altering message</a:t>
            </a:r>
          </a:p>
          <a:p>
            <a:r>
              <a:rPr lang="en-CA" dirty="0" smtClean="0"/>
              <a:t>Weber argues that all the major religions can trace their origins to a charismatic and prophetic figure</a:t>
            </a:r>
          </a:p>
          <a:p>
            <a:r>
              <a:rPr lang="en-CA" dirty="0" smtClean="0"/>
              <a:t>From these ideal-type figures, the remaining community must keep the charisma going </a:t>
            </a:r>
            <a:r>
              <a:rPr lang="en-CA" dirty="0" smtClean="0">
                <a:sym typeface="Wingdings" panose="05000000000000000000" pitchFamily="2" charset="2"/>
              </a:rPr>
              <a:t> thus is born the religious community</a:t>
            </a:r>
          </a:p>
          <a:p>
            <a:r>
              <a:rPr lang="en-CA" dirty="0" smtClean="0">
                <a:sym typeface="Wingdings" panose="05000000000000000000" pitchFamily="2" charset="2"/>
              </a:rPr>
              <a:t>This highlights the importance of the laity in the religious structure</a:t>
            </a:r>
          </a:p>
          <a:p>
            <a:r>
              <a:rPr lang="en-CA" dirty="0" smtClean="0">
                <a:sym typeface="Wingdings" panose="05000000000000000000" pitchFamily="2" charset="2"/>
              </a:rPr>
              <a:t>Without their </a:t>
            </a:r>
            <a:r>
              <a:rPr lang="en-CA" dirty="0" smtClean="0">
                <a:sym typeface="Wingdings" panose="05000000000000000000" pitchFamily="2" charset="2"/>
              </a:rPr>
              <a:t>charisma </a:t>
            </a:r>
            <a:r>
              <a:rPr lang="en-CA" dirty="0" smtClean="0">
                <a:sym typeface="Wingdings" panose="05000000000000000000" pitchFamily="2" charset="2"/>
              </a:rPr>
              <a:t>as well, the system would stagnate</a:t>
            </a:r>
          </a:p>
          <a:p>
            <a:r>
              <a:rPr lang="en-CA" dirty="0" smtClean="0">
                <a:sym typeface="Wingdings" panose="05000000000000000000" pitchFamily="2" charset="2"/>
              </a:rPr>
              <a:t>“Charisma, in prophetic or any other form, does not exist unless a community of laypeople comes to recognize and reinforce it” (162)</a:t>
            </a:r>
            <a:endParaRPr lang="en-CA" dirty="0"/>
          </a:p>
          <a:p>
            <a:pPr marL="0" indent="0">
              <a:buNone/>
            </a:pPr>
            <a:endParaRPr lang="en-CA" dirty="0"/>
          </a:p>
        </p:txBody>
      </p:sp>
    </p:spTree>
    <p:extLst>
      <p:ext uri="{BB962C8B-B14F-4D97-AF65-F5344CB8AC3E}">
        <p14:creationId xmlns:p14="http://schemas.microsoft.com/office/powerpoint/2010/main" val="2164566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2135" y="311289"/>
            <a:ext cx="8911687" cy="1280890"/>
          </a:xfrm>
        </p:spPr>
        <p:txBody>
          <a:bodyPr/>
          <a:lstStyle/>
          <a:p>
            <a:pPr algn="ctr"/>
            <a:r>
              <a:rPr lang="en-CA" dirty="0" smtClean="0"/>
              <a:t>Evil and Suffering</a:t>
            </a:r>
            <a:endParaRPr lang="en-CA" dirty="0"/>
          </a:p>
        </p:txBody>
      </p:sp>
      <p:sp>
        <p:nvSpPr>
          <p:cNvPr id="3" name="Content Placeholder 2"/>
          <p:cNvSpPr>
            <a:spLocks noGrp="1"/>
          </p:cNvSpPr>
          <p:nvPr>
            <p:ph idx="1"/>
          </p:nvPr>
        </p:nvSpPr>
        <p:spPr>
          <a:xfrm>
            <a:off x="1939507" y="1159041"/>
            <a:ext cx="9911597" cy="4928937"/>
          </a:xfrm>
        </p:spPr>
        <p:txBody>
          <a:bodyPr>
            <a:normAutofit lnSpcReduction="10000"/>
          </a:bodyPr>
          <a:lstStyle/>
          <a:p>
            <a:r>
              <a:rPr lang="en-CA" sz="2800" dirty="0" smtClean="0"/>
              <a:t>The mystery of </a:t>
            </a:r>
            <a:r>
              <a:rPr lang="en-CA" sz="2800" b="1" i="1" dirty="0" smtClean="0"/>
              <a:t>Theodicy</a:t>
            </a:r>
          </a:p>
          <a:p>
            <a:r>
              <a:rPr lang="en-CA" sz="2800" dirty="0" smtClean="0"/>
              <a:t>2 main ideal types to deal with suffering </a:t>
            </a:r>
          </a:p>
          <a:p>
            <a:r>
              <a:rPr lang="en-CA" sz="2800" dirty="0" smtClean="0"/>
              <a:t>1. </a:t>
            </a:r>
            <a:r>
              <a:rPr lang="en-CA" sz="2800" b="1" dirty="0" smtClean="0"/>
              <a:t>Human Effort </a:t>
            </a:r>
          </a:p>
          <a:p>
            <a:pPr marL="0" indent="0">
              <a:buNone/>
            </a:pPr>
            <a:r>
              <a:rPr lang="en-CA" dirty="0" smtClean="0"/>
              <a:t>Salvation through ritualized action</a:t>
            </a:r>
          </a:p>
          <a:p>
            <a:pPr marL="0" indent="0">
              <a:buNone/>
            </a:pPr>
            <a:r>
              <a:rPr lang="en-CA" dirty="0" smtClean="0"/>
              <a:t>Focuses on good work done repeatedly over time &amp; tallied up</a:t>
            </a:r>
          </a:p>
          <a:p>
            <a:pPr marL="0" indent="0">
              <a:buNone/>
            </a:pPr>
            <a:r>
              <a:rPr lang="en-CA" dirty="0" smtClean="0"/>
              <a:t>Ideal-type of </a:t>
            </a:r>
            <a:r>
              <a:rPr lang="en-CA" i="1" dirty="0" smtClean="0"/>
              <a:t>Virtuoso Sanctification</a:t>
            </a:r>
          </a:p>
          <a:p>
            <a:pPr marL="0" indent="0">
              <a:buNone/>
            </a:pPr>
            <a:r>
              <a:rPr lang="en-CA" dirty="0" smtClean="0"/>
              <a:t>“They seek to be supreme artists of the moral life” (165)</a:t>
            </a:r>
          </a:p>
          <a:p>
            <a:r>
              <a:rPr lang="en-CA" sz="2800" dirty="0" smtClean="0"/>
              <a:t>2. </a:t>
            </a:r>
            <a:r>
              <a:rPr lang="en-CA" sz="2800" b="1" dirty="0" smtClean="0"/>
              <a:t>Salvation is given</a:t>
            </a:r>
          </a:p>
          <a:p>
            <a:pPr marL="0" indent="0">
              <a:buNone/>
            </a:pPr>
            <a:r>
              <a:rPr lang="en-CA" dirty="0" smtClean="0"/>
              <a:t>Salvation is not worked for; it is a gift</a:t>
            </a:r>
          </a:p>
          <a:p>
            <a:pPr marL="0" indent="0">
              <a:buNone/>
            </a:pPr>
            <a:r>
              <a:rPr lang="en-CA" dirty="0" smtClean="0"/>
              <a:t>Humans can do no action that can affect their own salvation/end of suffering</a:t>
            </a:r>
          </a:p>
          <a:p>
            <a:pPr marL="0" indent="0">
              <a:buNone/>
            </a:pPr>
            <a:r>
              <a:rPr lang="en-CA" dirty="0" smtClean="0"/>
              <a:t>It is a gift from an outside source</a:t>
            </a:r>
          </a:p>
          <a:p>
            <a:pPr marL="0" indent="0">
              <a:buNone/>
            </a:pPr>
            <a:endParaRPr lang="en-CA" sz="2800" b="1" dirty="0"/>
          </a:p>
        </p:txBody>
      </p:sp>
    </p:spTree>
    <p:extLst>
      <p:ext uri="{BB962C8B-B14F-4D97-AF65-F5344CB8AC3E}">
        <p14:creationId xmlns:p14="http://schemas.microsoft.com/office/powerpoint/2010/main" val="2220452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83885" y="1880937"/>
            <a:ext cx="8915400" cy="4712370"/>
          </a:xfrm>
        </p:spPr>
        <p:txBody>
          <a:bodyPr/>
          <a:lstStyle/>
          <a:p>
            <a:r>
              <a:rPr lang="en-CA" dirty="0" smtClean="0"/>
              <a:t>Weber focused more on # 1 and believed that religion highly influenced social action, driven by moral doctrine</a:t>
            </a:r>
          </a:p>
          <a:p>
            <a:r>
              <a:rPr lang="en-CA" dirty="0" smtClean="0"/>
              <a:t>Action in the present world would/did affect the after life or next life</a:t>
            </a:r>
          </a:p>
          <a:p>
            <a:r>
              <a:rPr lang="en-CA" dirty="0" smtClean="0"/>
              <a:t>For Weber, there is no such thing as intellectual evolution/social progression</a:t>
            </a:r>
          </a:p>
          <a:p>
            <a:r>
              <a:rPr lang="en-CA" dirty="0" smtClean="0"/>
              <a:t>Weber does not use a functionalist reductionism </a:t>
            </a:r>
          </a:p>
          <a:p>
            <a:r>
              <a:rPr lang="en-CA" dirty="0" smtClean="0"/>
              <a:t>Freud, Durkheim, and Marx all contend that religion’s origins is a non-religious cause: psychological, sociological, and socio-economic</a:t>
            </a:r>
          </a:p>
          <a:p>
            <a:r>
              <a:rPr lang="en-CA" dirty="0" smtClean="0"/>
              <a:t>Whereas Weber claims, “human ideas, beliefs, and motives deserve to be counted as real and independent causes of human action (176)</a:t>
            </a:r>
          </a:p>
          <a:p>
            <a:r>
              <a:rPr lang="en-CA" dirty="0" smtClean="0"/>
              <a:t>This very much includes all aspects of religion</a:t>
            </a:r>
          </a:p>
          <a:p>
            <a:endParaRPr lang="en-CA" dirty="0"/>
          </a:p>
          <a:p>
            <a:r>
              <a:rPr lang="en-CA" b="1" dirty="0" smtClean="0"/>
              <a:t>RELIGION PROVIDES MEANING AND SUBSEQUENTLY MOTIVATES ACTION</a:t>
            </a:r>
          </a:p>
          <a:p>
            <a:endParaRPr lang="en-CA" dirty="0"/>
          </a:p>
        </p:txBody>
      </p:sp>
      <p:sp>
        <p:nvSpPr>
          <p:cNvPr id="4" name="TextBox 3"/>
          <p:cNvSpPr txBox="1"/>
          <p:nvPr/>
        </p:nvSpPr>
        <p:spPr>
          <a:xfrm>
            <a:off x="1925053" y="288758"/>
            <a:ext cx="9168063" cy="923330"/>
          </a:xfrm>
          <a:prstGeom prst="rect">
            <a:avLst/>
          </a:prstGeom>
          <a:noFill/>
        </p:spPr>
        <p:txBody>
          <a:bodyPr wrap="square" rtlCol="0">
            <a:spAutoFit/>
          </a:bodyPr>
          <a:lstStyle/>
          <a:p>
            <a:pPr algn="ctr"/>
            <a:r>
              <a:rPr lang="en-CA" sz="5400" b="1" dirty="0" smtClean="0">
                <a:latin typeface="Bernard MT Condensed" panose="02050806060905020404" pitchFamily="18" charset="0"/>
              </a:rPr>
              <a:t>RELIGION AS SOCIAL ACTION</a:t>
            </a:r>
            <a:endParaRPr lang="en-CA" sz="5400" b="1" dirty="0">
              <a:latin typeface="Bernard MT Condensed" panose="02050806060905020404" pitchFamily="18" charset="0"/>
            </a:endParaRPr>
          </a:p>
        </p:txBody>
      </p:sp>
    </p:spTree>
    <p:extLst>
      <p:ext uri="{BB962C8B-B14F-4D97-AF65-F5344CB8AC3E}">
        <p14:creationId xmlns:p14="http://schemas.microsoft.com/office/powerpoint/2010/main" val="262659844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372</TotalTime>
  <Words>1928</Words>
  <Application>Microsoft Office PowerPoint</Application>
  <PresentationFormat>Widescreen</PresentationFormat>
  <Paragraphs>161</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Bernard MT Condensed</vt:lpstr>
      <vt:lpstr>Century Gothic</vt:lpstr>
      <vt:lpstr>Wingdings</vt:lpstr>
      <vt:lpstr>Wingdings 3</vt:lpstr>
      <vt:lpstr>Wisp</vt:lpstr>
      <vt:lpstr>Religion as Social Action Max Weber</vt:lpstr>
      <vt:lpstr>Theorists so far…</vt:lpstr>
      <vt:lpstr>Max Weber</vt:lpstr>
      <vt:lpstr>Karl Emil Maximilian Weber</vt:lpstr>
      <vt:lpstr>PowerPoint Presentation</vt:lpstr>
      <vt:lpstr>Strained personal relationships</vt:lpstr>
      <vt:lpstr>PowerPoint Presentation</vt:lpstr>
      <vt:lpstr>Sociological Method of Weber</vt:lpstr>
      <vt:lpstr>VERSTEHEN</vt:lpstr>
      <vt:lpstr>IDEAL-TYPUS</vt:lpstr>
      <vt:lpstr>VALUES</vt:lpstr>
      <vt:lpstr>2 Main Writings</vt:lpstr>
      <vt:lpstr>The Protestant Reformation</vt:lpstr>
      <vt:lpstr>The Protestant Work Ethic</vt:lpstr>
      <vt:lpstr>PowerPoint Presentation</vt:lpstr>
      <vt:lpstr>The Sociology of Religion</vt:lpstr>
      <vt:lpstr>PowerPoint Presentation</vt:lpstr>
      <vt:lpstr>Priests</vt:lpstr>
      <vt:lpstr>Prophets</vt:lpstr>
      <vt:lpstr>Evil and Suffering</vt:lpstr>
      <vt:lpstr>PowerPoint Presentation</vt:lpstr>
    </vt:vector>
  </TitlesOfParts>
  <Company>Saint Mary's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Religion as Social Action Max Weber</dc:title>
  <dc:creator>Mandy MacArthur</dc:creator>
  <cp:lastModifiedBy>Mandy MacArthur</cp:lastModifiedBy>
  <cp:revision>54</cp:revision>
  <dcterms:created xsi:type="dcterms:W3CDTF">2018-02-28T17:41:26Z</dcterms:created>
  <dcterms:modified xsi:type="dcterms:W3CDTF">2018-03-06T14:06:38Z</dcterms:modified>
</cp:coreProperties>
</file>